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9" r:id="rId5"/>
    <p:sldId id="272" r:id="rId6"/>
    <p:sldId id="274" r:id="rId7"/>
    <p:sldId id="273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F34E6-8C84-497E-8DCA-F00F221805AF}" type="datetimeFigureOut">
              <a:rPr lang="nl-NL" smtClean="0"/>
              <a:t>12-4-2016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E948D-E3C4-4BF9-A72F-336B27D380C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F34E6-8C84-497E-8DCA-F00F221805AF}" type="datetimeFigureOut">
              <a:rPr lang="nl-NL" smtClean="0"/>
              <a:t>12-4-2016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E948D-E3C4-4BF9-A72F-336B27D380C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F34E6-8C84-497E-8DCA-F00F221805AF}" type="datetimeFigureOut">
              <a:rPr lang="nl-NL" smtClean="0"/>
              <a:t>12-4-2016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E948D-E3C4-4BF9-A72F-336B27D380C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F34E6-8C84-497E-8DCA-F00F221805AF}" type="datetimeFigureOut">
              <a:rPr lang="nl-NL" smtClean="0"/>
              <a:t>12-4-2016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E948D-E3C4-4BF9-A72F-336B27D380C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F34E6-8C84-497E-8DCA-F00F221805AF}" type="datetimeFigureOut">
              <a:rPr lang="nl-NL" smtClean="0"/>
              <a:t>12-4-2016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E948D-E3C4-4BF9-A72F-336B27D380C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F34E6-8C84-497E-8DCA-F00F221805AF}" type="datetimeFigureOut">
              <a:rPr lang="nl-NL" smtClean="0"/>
              <a:t>12-4-2016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E948D-E3C4-4BF9-A72F-336B27D380C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F34E6-8C84-497E-8DCA-F00F221805AF}" type="datetimeFigureOut">
              <a:rPr lang="nl-NL" smtClean="0"/>
              <a:t>12-4-2016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E948D-E3C4-4BF9-A72F-336B27D380C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F34E6-8C84-497E-8DCA-F00F221805AF}" type="datetimeFigureOut">
              <a:rPr lang="nl-NL" smtClean="0"/>
              <a:t>12-4-2016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E948D-E3C4-4BF9-A72F-336B27D380C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F34E6-8C84-497E-8DCA-F00F221805AF}" type="datetimeFigureOut">
              <a:rPr lang="nl-NL" smtClean="0"/>
              <a:t>12-4-2016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E948D-E3C4-4BF9-A72F-336B27D380C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F34E6-8C84-497E-8DCA-F00F221805AF}" type="datetimeFigureOut">
              <a:rPr lang="nl-NL" smtClean="0"/>
              <a:t>12-4-2016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E948D-E3C4-4BF9-A72F-336B27D380C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F34E6-8C84-497E-8DCA-F00F221805AF}" type="datetimeFigureOut">
              <a:rPr lang="nl-NL" smtClean="0"/>
              <a:t>12-4-2016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E948D-E3C4-4BF9-A72F-336B27D380C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F34E6-8C84-497E-8DCA-F00F221805AF}" type="datetimeFigureOut">
              <a:rPr lang="nl-NL" smtClean="0"/>
              <a:t>12-4-2016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E948D-E3C4-4BF9-A72F-336B27D380CD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managementgoeroes.nl/wp-content/uploads/2013/04/Piramide-van-Maslow-uitleg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Hoofdstuk 3  (1.2 – 12%)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 dirty="0" smtClean="0"/>
              <a:t>De kandidaat kan gegeven een aantal voorbeelden benoemen of deze vallen onder primaire arbeidsvoorwaarden, zoals salaris en vakantiedagen/toeslag, of secundaire arbeidsvoorwaarden, zoals auto, studiefaciliteiten, telefoon, pensioen, bonus.</a:t>
            </a:r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Overeenkomst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556793"/>
            <a:ext cx="8229600" cy="5040559"/>
          </a:xfrm>
        </p:spPr>
        <p:txBody>
          <a:bodyPr>
            <a:normAutofit fontScale="40000" lnSpcReduction="20000"/>
          </a:bodyPr>
          <a:lstStyle/>
          <a:p>
            <a:r>
              <a:rPr lang="nl-NL" sz="8000" b="1" dirty="0" smtClean="0"/>
              <a:t>Verbintenis </a:t>
            </a:r>
          </a:p>
          <a:p>
            <a:pPr>
              <a:buNone/>
            </a:pPr>
            <a:r>
              <a:rPr lang="nl-NL" sz="8000" b="1" dirty="0"/>
              <a:t>	</a:t>
            </a:r>
            <a:r>
              <a:rPr lang="nl-NL" sz="8000" b="1" dirty="0" smtClean="0"/>
              <a:t>Een situatie waarbij het recht van de een de plicht van de ander is en omgekeerd!!!</a:t>
            </a:r>
          </a:p>
          <a:p>
            <a:pPr>
              <a:buNone/>
            </a:pPr>
            <a:endParaRPr lang="nl-NL" sz="8000" b="1" dirty="0" smtClean="0"/>
          </a:p>
          <a:p>
            <a:r>
              <a:rPr lang="nl-NL" sz="8000" b="1" dirty="0" smtClean="0"/>
              <a:t>De bronnen zijn :</a:t>
            </a:r>
          </a:p>
          <a:p>
            <a:pPr>
              <a:buNone/>
            </a:pPr>
            <a:r>
              <a:rPr lang="nl-NL" sz="8000" b="1" dirty="0"/>
              <a:t>	</a:t>
            </a:r>
            <a:r>
              <a:rPr lang="nl-NL" sz="8000" b="1" dirty="0" smtClean="0"/>
              <a:t>–De wet </a:t>
            </a:r>
          </a:p>
          <a:p>
            <a:pPr>
              <a:buNone/>
            </a:pPr>
            <a:r>
              <a:rPr lang="nl-NL" sz="8000" b="1" dirty="0" smtClean="0"/>
              <a:t>	–De overeenkomst.</a:t>
            </a:r>
            <a:r>
              <a:rPr lang="nl-NL" sz="8000" dirty="0" smtClean="0"/>
              <a:t> </a:t>
            </a:r>
          </a:p>
          <a:p>
            <a:pPr>
              <a:buNone/>
            </a:pPr>
            <a:endParaRPr lang="nl-NL" sz="8000" dirty="0"/>
          </a:p>
          <a:p>
            <a:pPr>
              <a:buNone/>
            </a:pPr>
            <a:r>
              <a:rPr lang="nl-NL" sz="8000" dirty="0" smtClean="0"/>
              <a:t> 	Dus ook de arbeidsovereenkomst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	</a:t>
            </a:r>
            <a:endParaRPr lang="nl-NL" b="1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3140968"/>
            <a:ext cx="3211416" cy="21355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Voorwaarden aan een overeenkomst: 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	Wilsovereenstemming </a:t>
            </a:r>
          </a:p>
          <a:p>
            <a:pPr>
              <a:buNone/>
            </a:pPr>
            <a:r>
              <a:rPr lang="nl-NL" dirty="0" smtClean="0"/>
              <a:t>	Handelingsbekwaam </a:t>
            </a:r>
          </a:p>
          <a:p>
            <a:pPr>
              <a:buNone/>
            </a:pPr>
            <a:r>
              <a:rPr lang="nl-NL" dirty="0" smtClean="0"/>
              <a:t>	Mag niet in strijd met de wet zijn </a:t>
            </a:r>
          </a:p>
          <a:p>
            <a:pPr>
              <a:buNone/>
            </a:pPr>
            <a:r>
              <a:rPr lang="nl-NL" dirty="0" smtClean="0"/>
              <a:t>	De inhoud moet bepaalbaar zijn </a:t>
            </a:r>
            <a:endParaRPr lang="nl-NL" b="1" dirty="0" smtClean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4725144"/>
            <a:ext cx="3048000" cy="20002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1242591"/>
            <a:ext cx="2714625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324036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Burgerlijk Wetboek</a:t>
            </a:r>
            <a:br>
              <a:rPr lang="nl-NL" dirty="0" smtClean="0"/>
            </a:br>
            <a:r>
              <a:rPr lang="nl-NL" dirty="0" smtClean="0"/>
              <a:t>‘</a:t>
            </a:r>
            <a:r>
              <a:rPr lang="nl-NL" sz="3600" dirty="0" smtClean="0"/>
              <a:t>de overeenkomst waarbij de ene partij – de werknemer – zich verbindt om in dienst van de andere partij – de werkgever – tegen loon gedurende een zekere tijd arbeid te verrichten’</a:t>
            </a: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3789040"/>
            <a:ext cx="8229600" cy="2337123"/>
          </a:xfrm>
        </p:spPr>
        <p:txBody>
          <a:bodyPr/>
          <a:lstStyle/>
          <a:p>
            <a:r>
              <a:rPr lang="nl-NL" dirty="0" smtClean="0"/>
              <a:t>Gezag</a:t>
            </a:r>
          </a:p>
          <a:p>
            <a:r>
              <a:rPr lang="nl-NL" dirty="0" smtClean="0"/>
              <a:t>Loon</a:t>
            </a:r>
          </a:p>
          <a:p>
            <a:r>
              <a:rPr lang="nl-NL" dirty="0" smtClean="0"/>
              <a:t>Zekere tijd</a:t>
            </a:r>
          </a:p>
          <a:p>
            <a:r>
              <a:rPr lang="nl-NL" dirty="0" smtClean="0"/>
              <a:t>Arbeid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38531" y="3212976"/>
            <a:ext cx="2460999" cy="3168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 smtClean="0"/>
              <a:t>Arbeidsvoorwaarden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b="1" u="sng" dirty="0" smtClean="0"/>
              <a:t>Primaire </a:t>
            </a:r>
          </a:p>
          <a:p>
            <a:pPr>
              <a:buNone/>
            </a:pPr>
            <a:r>
              <a:rPr lang="nl-NL" dirty="0" smtClean="0"/>
              <a:t>	(basis) loon, eventuele toeslagen, onkostenvergoedingen, vakantiebijslag, pensioenvoorzieningen, wachtgeld, een winstuitkering.</a:t>
            </a:r>
          </a:p>
          <a:p>
            <a:r>
              <a:rPr lang="nl-NL" b="1" u="sng" dirty="0" smtClean="0"/>
              <a:t>Secundaire</a:t>
            </a:r>
            <a:r>
              <a:rPr lang="nl-NL" dirty="0" smtClean="0"/>
              <a:t>  (employee </a:t>
            </a:r>
            <a:r>
              <a:rPr lang="nl-NL" dirty="0" err="1" smtClean="0"/>
              <a:t>benefits</a:t>
            </a:r>
            <a:r>
              <a:rPr lang="nl-NL" dirty="0" smtClean="0"/>
              <a:t>)</a:t>
            </a:r>
          </a:p>
          <a:p>
            <a:pPr>
              <a:buNone/>
            </a:pPr>
            <a:r>
              <a:rPr lang="nl-NL" dirty="0" smtClean="0"/>
              <a:t>    Overige zoals auto van de zaak,loopbaanbegeleiding, kinderopvang, studiefaciliteiten verlofregeling</a:t>
            </a:r>
            <a:endParaRPr lang="nl-NL" b="1" u="sng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Maslow</a:t>
            </a:r>
            <a:r>
              <a:rPr lang="nl-NL" dirty="0" smtClean="0"/>
              <a:t> en </a:t>
            </a:r>
            <a:r>
              <a:rPr lang="nl-NL" dirty="0" err="1" smtClean="0"/>
              <a:t>Herzberg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nl-NL" dirty="0" smtClean="0">
              <a:hlinkClick r:id="rId2"/>
            </a:endParaRPr>
          </a:p>
          <a:p>
            <a:r>
              <a:rPr lang="nl-NL" dirty="0" err="1" smtClean="0">
                <a:hlinkClick r:id="rId2"/>
              </a:rPr>
              <a:t>Maslow</a:t>
            </a:r>
            <a:r>
              <a:rPr lang="nl-NL" dirty="0" smtClean="0">
                <a:hlinkClick r:id="rId2"/>
              </a:rPr>
              <a:t> en </a:t>
            </a:r>
            <a:r>
              <a:rPr lang="nl-NL" dirty="0" err="1" smtClean="0">
                <a:hlinkClick r:id="rId2"/>
              </a:rPr>
              <a:t>Herzberg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936" y="3674596"/>
            <a:ext cx="5048250" cy="31527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Loon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Vrij om de hoogte te bepalen.</a:t>
            </a:r>
          </a:p>
          <a:p>
            <a:pPr>
              <a:buNone/>
            </a:pPr>
            <a:r>
              <a:rPr lang="nl-NL" sz="2400" dirty="0" smtClean="0"/>
              <a:t>	Wet minimumloon en </a:t>
            </a:r>
            <a:r>
              <a:rPr lang="nl-NL" sz="2400" dirty="0" err="1" smtClean="0"/>
              <a:t>minimum-vakantiebijslag</a:t>
            </a:r>
            <a:r>
              <a:rPr lang="nl-NL" sz="2400" dirty="0" smtClean="0"/>
              <a:t> (WMM)</a:t>
            </a:r>
          </a:p>
          <a:p>
            <a:pPr>
              <a:buNone/>
            </a:pPr>
            <a:r>
              <a:rPr lang="nl-NL" sz="2400" dirty="0" smtClean="0"/>
              <a:t>	(aanpassing 1 jan en 1 juli)</a:t>
            </a:r>
          </a:p>
          <a:p>
            <a:r>
              <a:rPr lang="nl-NL" dirty="0" smtClean="0"/>
              <a:t>Tijdig</a:t>
            </a:r>
          </a:p>
          <a:p>
            <a:pPr>
              <a:buNone/>
            </a:pPr>
            <a:r>
              <a:rPr lang="nl-NL" dirty="0"/>
              <a:t>	</a:t>
            </a:r>
            <a:r>
              <a:rPr lang="nl-NL" sz="2400" dirty="0" smtClean="0"/>
              <a:t>Na afloop van het tijdvak.</a:t>
            </a:r>
            <a:endParaRPr lang="nl-NL" dirty="0" smtClean="0"/>
          </a:p>
          <a:p>
            <a:r>
              <a:rPr lang="nl-NL" dirty="0" smtClean="0"/>
              <a:t>Vakantie</a:t>
            </a:r>
          </a:p>
          <a:p>
            <a:pPr>
              <a:buNone/>
            </a:pPr>
            <a:r>
              <a:rPr lang="nl-NL" dirty="0"/>
              <a:t>	</a:t>
            </a:r>
            <a:r>
              <a:rPr lang="nl-NL" sz="2400" dirty="0" smtClean="0"/>
              <a:t>Vrij, rekening houdend met het BW ( 4 x de afgesproken arbeidsduur ( dagen) per week) en de CAO</a:t>
            </a:r>
            <a:endParaRPr lang="nl-NL" dirty="0" smtClean="0"/>
          </a:p>
          <a:p>
            <a:pPr>
              <a:buNone/>
            </a:pPr>
            <a:r>
              <a:rPr lang="nl-NL" sz="2400" dirty="0" smtClean="0"/>
              <a:t>	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28184" y="2708920"/>
            <a:ext cx="2422329" cy="18369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67</Words>
  <Application>Microsoft Office PowerPoint</Application>
  <PresentationFormat>Diavoorstelling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Office-thema</vt:lpstr>
      <vt:lpstr>Hoofdstuk 3  (1.2 – 12%)</vt:lpstr>
      <vt:lpstr>Overeenkomst</vt:lpstr>
      <vt:lpstr> Voorwaarden aan een overeenkomst:  </vt:lpstr>
      <vt:lpstr>Burgerlijk Wetboek ‘de overeenkomst waarbij de ene partij – de werknemer – zich verbindt om in dienst van de andere partij – de werkgever – tegen loon gedurende een zekere tijd arbeid te verrichten’ </vt:lpstr>
      <vt:lpstr>Arbeidsvoorwaarden</vt:lpstr>
      <vt:lpstr>Maslow en Herzberg</vt:lpstr>
      <vt:lpstr>Loon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3  (1.2 – 12%)</dc:title>
  <dc:creator>janwillem</dc:creator>
  <cp:lastModifiedBy>Jan Willem Heuten</cp:lastModifiedBy>
  <cp:revision>3</cp:revision>
  <dcterms:created xsi:type="dcterms:W3CDTF">2016-04-11T15:45:29Z</dcterms:created>
  <dcterms:modified xsi:type="dcterms:W3CDTF">2016-04-12T14:27:25Z</dcterms:modified>
</cp:coreProperties>
</file>